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402" r:id="rId2"/>
    <p:sldId id="395" r:id="rId3"/>
    <p:sldId id="396" r:id="rId4"/>
    <p:sldId id="397" r:id="rId5"/>
    <p:sldId id="398" r:id="rId6"/>
    <p:sldId id="403" r:id="rId7"/>
    <p:sldId id="404" r:id="rId8"/>
    <p:sldId id="406" r:id="rId9"/>
    <p:sldId id="418" r:id="rId10"/>
    <p:sldId id="407" r:id="rId11"/>
    <p:sldId id="405" r:id="rId12"/>
    <p:sldId id="408" r:id="rId13"/>
    <p:sldId id="410" r:id="rId14"/>
    <p:sldId id="411" r:id="rId15"/>
    <p:sldId id="417" r:id="rId16"/>
    <p:sldId id="413" r:id="rId17"/>
    <p:sldId id="420" r:id="rId18"/>
    <p:sldId id="421" r:id="rId19"/>
    <p:sldId id="422" r:id="rId20"/>
    <p:sldId id="423" r:id="rId21"/>
    <p:sldId id="424" r:id="rId22"/>
    <p:sldId id="419" r:id="rId23"/>
    <p:sldId id="335" r:id="rId2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EF2D8"/>
    <a:srgbClr val="66B23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3636"/>
    <p:restoredTop sz="97236"/>
  </p:normalViewPr>
  <p:slideViewPr>
    <p:cSldViewPr snapToGrid="0" snapToObjects="1">
      <p:cViewPr varScale="1">
        <p:scale>
          <a:sx n="88" d="100"/>
          <a:sy n="88" d="100"/>
        </p:scale>
        <p:origin x="-1142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A127FF-7FFC-45A9-93D2-B651BCFF7138}" type="datetimeFigureOut">
              <a:rPr lang="ru-RU"/>
              <a:pPr>
                <a:defRPr/>
              </a:pPr>
              <a:t>05.06.2020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7085E8-AF9B-4D82-A915-9C9BD23D1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3816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Расходы  на оборудование можно учесть единовременно, а не через амортизацию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EA31A-AD74-4BA4-940B-2F23552BC1C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05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Расходы  на оборудование можно учесть единовременно, а не через амортизацию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EA31A-AD74-4BA4-940B-2F23552BC1C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580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008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Или ином лице, если это есть в уставе, вероятно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7217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651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557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F9D7-DA14-4338-AE26-3F1AA372B91A}" type="datetimeFigureOut">
              <a:rPr lang="ru-RU"/>
              <a:pPr>
                <a:defRPr/>
              </a:pPr>
              <a:t>05.06.2020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0F6A-B648-40D5-B269-74FD11A78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4357-07E6-47D4-8347-011A82CDCAC0}" type="datetimeFigureOut">
              <a:rPr lang="ru-RU"/>
              <a:pPr>
                <a:defRPr/>
              </a:pPr>
              <a:t>05.06.2020</a:t>
            </a:fld>
            <a:endParaRPr lang="ru-RU"/>
          </a:p>
        </p:txBody>
      </p:sp>
      <p:sp>
        <p:nvSpPr>
          <p:cNvPr id="3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3DCD-DB78-47B7-9941-CA71AD41D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>
            <a:extLst/>
          </p:cNvPr>
          <p:cNvSpPr/>
          <p:nvPr userDrawn="1"/>
        </p:nvSpPr>
        <p:spPr>
          <a:xfrm>
            <a:off x="0" y="2035175"/>
            <a:ext cx="176213" cy="2800350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9">
            <a:extLst/>
          </p:cNvPr>
          <p:cNvSpPr/>
          <p:nvPr userDrawn="1"/>
        </p:nvSpPr>
        <p:spPr>
          <a:xfrm>
            <a:off x="12007850" y="2035175"/>
            <a:ext cx="176213" cy="2800350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98950" y="403225"/>
            <a:ext cx="35877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875071" y="2064774"/>
            <a:ext cx="10422194" cy="2723536"/>
          </a:xfrm>
        </p:spPr>
        <p:txBody>
          <a:bodyPr>
            <a:normAutofit/>
          </a:bodyPr>
          <a:lstStyle>
            <a:lvl1pPr algn="ctr">
              <a:defRPr sz="5400" b="0" i="0">
                <a:latin typeface="Segoe UI Light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875070" y="5283354"/>
            <a:ext cx="10461523" cy="1412413"/>
          </a:xfrm>
        </p:spPr>
        <p:txBody>
          <a:bodyPr>
            <a:normAutofit/>
          </a:bodyPr>
          <a:lstStyle>
            <a:lvl1pPr marL="0" indent="0" algn="ctr">
              <a:buNone/>
              <a:defRPr sz="16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1">
            <a:extLst/>
          </p:cNvPr>
          <p:cNvSpPr/>
          <p:nvPr userDrawn="1"/>
        </p:nvSpPr>
        <p:spPr>
          <a:xfrm>
            <a:off x="-273050" y="620713"/>
            <a:ext cx="738188" cy="49212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1889" y="380334"/>
            <a:ext cx="10940845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/>
          </p:cNvPr>
          <p:cNvSpPr>
            <a:spLocks noGrp="1"/>
          </p:cNvSpPr>
          <p:nvPr>
            <p:ph idx="1"/>
          </p:nvPr>
        </p:nvSpPr>
        <p:spPr>
          <a:xfrm>
            <a:off x="651386" y="1432336"/>
            <a:ext cx="10901517" cy="907742"/>
          </a:xfrm>
        </p:spPr>
        <p:txBody>
          <a:bodyPr>
            <a:normAutofit/>
          </a:bodyPr>
          <a:lstStyle>
            <a:lvl1pPr marL="0" indent="0">
              <a:buNone/>
              <a:defRPr sz="3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51386" y="2252921"/>
            <a:ext cx="5356123" cy="418720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Объект 2">
            <a:extLst/>
          </p:cNvPr>
          <p:cNvSpPr>
            <a:spLocks noGrp="1"/>
          </p:cNvSpPr>
          <p:nvPr>
            <p:ph idx="11"/>
          </p:nvPr>
        </p:nvSpPr>
        <p:spPr>
          <a:xfrm>
            <a:off x="6200401" y="2252921"/>
            <a:ext cx="5356123" cy="4187207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1">
            <a:extLst/>
          </p:cNvPr>
          <p:cNvSpPr/>
          <p:nvPr userDrawn="1"/>
        </p:nvSpPr>
        <p:spPr>
          <a:xfrm>
            <a:off x="-273050" y="935038"/>
            <a:ext cx="738188" cy="49212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1889" y="694966"/>
            <a:ext cx="10940845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51386" y="1495837"/>
            <a:ext cx="5356123" cy="489513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Объект 2">
            <a:extLst/>
          </p:cNvPr>
          <p:cNvSpPr>
            <a:spLocks noGrp="1"/>
          </p:cNvSpPr>
          <p:nvPr>
            <p:ph idx="11"/>
          </p:nvPr>
        </p:nvSpPr>
        <p:spPr>
          <a:xfrm>
            <a:off x="6200401" y="1495837"/>
            <a:ext cx="5356123" cy="4895131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1">
            <a:extLst/>
          </p:cNvPr>
          <p:cNvSpPr/>
          <p:nvPr userDrawn="1"/>
        </p:nvSpPr>
        <p:spPr>
          <a:xfrm>
            <a:off x="-273050" y="620713"/>
            <a:ext cx="738188" cy="49212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1889" y="380334"/>
            <a:ext cx="5336459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/>
          </p:cNvPr>
          <p:cNvSpPr>
            <a:spLocks noGrp="1"/>
          </p:cNvSpPr>
          <p:nvPr>
            <p:ph idx="1"/>
          </p:nvPr>
        </p:nvSpPr>
        <p:spPr>
          <a:xfrm>
            <a:off x="651387" y="1432336"/>
            <a:ext cx="5306962" cy="907742"/>
          </a:xfrm>
        </p:spPr>
        <p:txBody>
          <a:bodyPr>
            <a:normAutofit/>
          </a:bodyPr>
          <a:lstStyle>
            <a:lvl1pPr marL="0" indent="0">
              <a:buNone/>
              <a:defRPr sz="3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51387" y="2252921"/>
            <a:ext cx="5306962" cy="418720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Picture Placeholder 1">
            <a:extLst/>
          </p:cNvPr>
          <p:cNvSpPr>
            <a:spLocks noGrp="1"/>
          </p:cNvSpPr>
          <p:nvPr>
            <p:ph type="pic" sz="quarter" idx="11"/>
          </p:nvPr>
        </p:nvSpPr>
        <p:spPr>
          <a:xfrm>
            <a:off x="6067425" y="0"/>
            <a:ext cx="6124575" cy="6858000"/>
          </a:xfrm>
          <a:solidFill>
            <a:schemeClr val="bg1">
              <a:lumMod val="95000"/>
            </a:schemeClr>
          </a:solidFill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>
            <a:extLst/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124575" cy="6858000"/>
          </a:xfrm>
          <a:solidFill>
            <a:schemeClr val="bg1">
              <a:lumMod val="95000"/>
            </a:schemeClr>
          </a:solidFill>
          <a:ln>
            <a:noFill/>
          </a:ln>
        </p:spPr>
      </p:sp>
      <p:sp>
        <p:nvSpPr>
          <p:cNvPr id="11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767050" y="655637"/>
            <a:ext cx="5011995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796549" y="1476172"/>
            <a:ext cx="4982496" cy="489513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>
            <a:extLst/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124575" cy="6858000"/>
          </a:xfrm>
          <a:solidFill>
            <a:schemeClr val="bg1">
              <a:lumMod val="95000"/>
            </a:schemeClr>
          </a:solidFill>
          <a:ln>
            <a:noFill/>
          </a:ln>
        </p:spPr>
      </p:sp>
      <p:sp>
        <p:nvSpPr>
          <p:cNvPr id="11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767050" y="478656"/>
            <a:ext cx="5011995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796549" y="2439734"/>
            <a:ext cx="4982496" cy="406922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Объект 2">
            <a:extLst/>
          </p:cNvPr>
          <p:cNvSpPr>
            <a:spLocks noGrp="1"/>
          </p:cNvSpPr>
          <p:nvPr>
            <p:ph idx="1"/>
          </p:nvPr>
        </p:nvSpPr>
        <p:spPr>
          <a:xfrm>
            <a:off x="6776884" y="1481497"/>
            <a:ext cx="5011993" cy="907742"/>
          </a:xfrm>
        </p:spPr>
        <p:txBody>
          <a:bodyPr>
            <a:normAutofit/>
          </a:bodyPr>
          <a:lstStyle>
            <a:lvl1pPr marL="0" indent="0">
              <a:buNone/>
              <a:defRPr sz="3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1">
            <a:extLst/>
          </p:cNvPr>
          <p:cNvSpPr/>
          <p:nvPr userDrawn="1"/>
        </p:nvSpPr>
        <p:spPr>
          <a:xfrm>
            <a:off x="-273050" y="935038"/>
            <a:ext cx="738188" cy="49212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1889" y="694966"/>
            <a:ext cx="5326627" cy="1325563"/>
          </a:xfrm>
        </p:spPr>
        <p:txBody>
          <a:bodyPr anchor="t">
            <a:normAutofit/>
          </a:bodyPr>
          <a:lstStyle>
            <a:lvl1pPr>
              <a:defRPr sz="4000" b="0" i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Объект 2">
            <a:extLst/>
          </p:cNvPr>
          <p:cNvSpPr>
            <a:spLocks noGrp="1"/>
          </p:cNvSpPr>
          <p:nvPr>
            <p:ph idx="10"/>
          </p:nvPr>
        </p:nvSpPr>
        <p:spPr>
          <a:xfrm>
            <a:off x="651386" y="1495837"/>
            <a:ext cx="5346291" cy="489513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Picture Placeholder 1">
            <a:extLst/>
          </p:cNvPr>
          <p:cNvSpPr>
            <a:spLocks noGrp="1"/>
          </p:cNvSpPr>
          <p:nvPr>
            <p:ph type="pic" sz="quarter" idx="11"/>
          </p:nvPr>
        </p:nvSpPr>
        <p:spPr>
          <a:xfrm>
            <a:off x="6067425" y="0"/>
            <a:ext cx="6124575" cy="6858000"/>
          </a:xfrm>
          <a:solidFill>
            <a:schemeClr val="bg1">
              <a:lumMod val="95000"/>
            </a:schemeClr>
          </a:solidFill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113187-DC31-4B69-81EE-A0898531BE8F}" type="datetimeFigureOut">
              <a:rPr lang="ru-RU"/>
              <a:pPr>
                <a:defRPr/>
              </a:pPr>
              <a:t>05.06.2020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5DFF42-79FF-46D6-ABA1-762B0B8E9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60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/>
          <p:cNvPicPr>
            <a:picLocks noChangeAspect="1"/>
          </p:cNvPicPr>
          <p:nvPr/>
        </p:nvPicPr>
        <p:blipFill rotWithShape="1">
          <a:blip r:embed="rId2"/>
          <a:srcRect l="-2" b="11029"/>
          <a:stretch/>
        </p:blipFill>
        <p:spPr bwMode="auto">
          <a:xfrm>
            <a:off x="0" y="0"/>
            <a:ext cx="12192000" cy="545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0">
            <a:extLst/>
          </p:cNvPr>
          <p:cNvSpPr txBox="1">
            <a:spLocks noChangeArrowheads="1"/>
          </p:cNvSpPr>
          <p:nvPr/>
        </p:nvSpPr>
        <p:spPr bwMode="auto">
          <a:xfrm>
            <a:off x="876300" y="4448175"/>
            <a:ext cx="7294563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000" spc="3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КРИСТИНА ГНЕЗДИЛОВА</a:t>
            </a:r>
            <a:endParaRPr lang="id-ID" altLang="ru-RU" sz="2000" spc="3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876300" y="4895850"/>
            <a:ext cx="72945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altLang="ru-RU" sz="150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Ведущий эксперт</a:t>
            </a:r>
            <a:endParaRPr lang="id-ID" altLang="ru-RU" sz="150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66" name="TextBox 19"/>
          <p:cNvSpPr txBox="1">
            <a:spLocks noChangeArrowheads="1"/>
          </p:cNvSpPr>
          <p:nvPr/>
        </p:nvSpPr>
        <p:spPr bwMode="auto">
          <a:xfrm>
            <a:off x="838200" y="1613645"/>
            <a:ext cx="1059656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4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Основные </a:t>
            </a:r>
            <a: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изменения</a:t>
            </a:r>
            <a:b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</a:t>
            </a:r>
            <a:r>
              <a:rPr lang="ru-RU" sz="4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актуальные </a:t>
            </a:r>
            <a: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разъяснения</a:t>
            </a:r>
            <a:b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4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 </a:t>
            </a:r>
            <a:r>
              <a:rPr lang="ru-RU" sz="4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налогу на прибыль организаций</a:t>
            </a:r>
            <a:endParaRPr lang="ru-RU" altLang="ru-RU" sz="48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>
          <a:xfrm>
            <a:off x="801688" y="2163385"/>
            <a:ext cx="10421937" cy="2724150"/>
          </a:xfrm>
        </p:spPr>
        <p:txBody>
          <a:bodyPr/>
          <a:lstStyle/>
          <a:p>
            <a:pPr eaLnBrk="1" hangingPunct="1"/>
            <a:r>
              <a:rPr lang="ru-RU" sz="4800" dirty="0" smtClean="0">
                <a:solidFill>
                  <a:srgbClr val="000000"/>
                </a:solidFill>
              </a:rPr>
              <a:t>Актуальные разъяснения Минфина</a:t>
            </a:r>
            <a:br>
              <a:rPr lang="ru-RU" sz="4800" dirty="0" smtClean="0">
                <a:solidFill>
                  <a:srgbClr val="000000"/>
                </a:solidFill>
              </a:rPr>
            </a:br>
            <a:r>
              <a:rPr lang="ru-RU" sz="4800" dirty="0" smtClean="0">
                <a:solidFill>
                  <a:srgbClr val="000000"/>
                </a:solidFill>
              </a:rPr>
              <a:t>и ФНС по налогу на прибыль организаций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Объект 3"/>
          <p:cNvSpPr>
            <a:spLocks noGrp="1"/>
          </p:cNvSpPr>
          <p:nvPr>
            <p:ph idx="10"/>
          </p:nvPr>
        </p:nvSpPr>
        <p:spPr>
          <a:xfrm>
            <a:off x="622300" y="2013743"/>
            <a:ext cx="5356225" cy="4727575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ru-RU" sz="1600" dirty="0" smtClean="0"/>
              <a:t>На основании подпункта 7 пункта 1 статьи 264 НК РФ</a:t>
            </a:r>
            <a:br>
              <a:rPr lang="ru-RU" sz="1600" dirty="0" smtClean="0"/>
            </a:br>
            <a:r>
              <a:rPr lang="ru-RU" sz="1600" dirty="0" smtClean="0"/>
              <a:t>к прочим расходам, связанным с производством</a:t>
            </a:r>
            <a:br>
              <a:rPr lang="ru-RU" sz="1600" dirty="0" smtClean="0"/>
            </a:br>
            <a:r>
              <a:rPr lang="ru-RU" sz="1600" dirty="0" smtClean="0"/>
              <a:t>и (или) реализацией, относятся, в частности, расходы на обеспечение нормальных условий труда и мер</a:t>
            </a:r>
            <a:br>
              <a:rPr lang="ru-RU" sz="1600" dirty="0" smtClean="0"/>
            </a:br>
            <a:r>
              <a:rPr lang="ru-RU" sz="1600" dirty="0" smtClean="0"/>
              <a:t>по технике безопасности, предусмотренных законодательством РФ.</a:t>
            </a:r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1600" dirty="0" smtClean="0"/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ru-RU" sz="1600" dirty="0" smtClean="0"/>
              <a:t>Пунктом 18 Приказа </a:t>
            </a:r>
            <a:r>
              <a:rPr lang="ru-RU" sz="1600" dirty="0" err="1" smtClean="0"/>
              <a:t>Минздравсоцразвития</a:t>
            </a:r>
            <a:r>
              <a:rPr lang="ru-RU" sz="1600" dirty="0" smtClean="0"/>
              <a:t> России</a:t>
            </a:r>
            <a:br>
              <a:rPr lang="ru-RU" sz="1600" dirty="0" smtClean="0"/>
            </a:br>
            <a:r>
              <a:rPr lang="ru-RU" sz="1600" dirty="0" smtClean="0"/>
              <a:t>от 01.03.2012 181н установлено, что одним</a:t>
            </a:r>
            <a:br>
              <a:rPr lang="ru-RU" sz="1600" dirty="0" smtClean="0"/>
            </a:br>
            <a:r>
              <a:rPr lang="ru-RU" sz="1600" dirty="0" smtClean="0"/>
              <a:t>из мероприятий по улучшению условий и охраны труда и снижению уровней профессиональных рисков является приобретение и монтаж установок (автоматов) для обеспечения работников питьевой водой.</a:t>
            </a:r>
            <a:endParaRPr lang="ru-RU" sz="1600" dirty="0" smtClean="0">
              <a:solidFill>
                <a:srgbClr val="595959"/>
              </a:solidFill>
            </a:endParaRPr>
          </a:p>
        </p:txBody>
      </p:sp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22300" y="381000"/>
            <a:ext cx="10941050" cy="623935"/>
          </a:xfrm>
        </p:spPr>
        <p:txBody>
          <a:bodyPr/>
          <a:lstStyle/>
          <a:p>
            <a:pPr eaLnBrk="1" hangingPunct="1"/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О расходах на приобретение питьевой воды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661988" y="1100138"/>
            <a:ext cx="10901362" cy="33031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ru-RU" sz="2000" b="1" dirty="0" smtClean="0"/>
              <a:t>Письмо Минфина РФ от 23 марта 2020 г. №03-03-07/22134</a:t>
            </a:r>
          </a:p>
          <a:p>
            <a:pPr eaLnBrk="1" hangingPunct="1">
              <a:lnSpc>
                <a:spcPct val="70000"/>
              </a:lnSpc>
            </a:pPr>
            <a:endParaRPr lang="ru-RU" sz="2000" b="1" dirty="0" smtClean="0">
              <a:solidFill>
                <a:srgbClr val="595959"/>
              </a:solidFill>
            </a:endParaRPr>
          </a:p>
        </p:txBody>
      </p:sp>
      <p:sp>
        <p:nvSpPr>
          <p:cNvPr id="25604" name="Объект 4"/>
          <p:cNvSpPr>
            <a:spLocks noGrp="1"/>
          </p:cNvSpPr>
          <p:nvPr>
            <p:ph idx="11"/>
          </p:nvPr>
        </p:nvSpPr>
        <p:spPr>
          <a:xfrm>
            <a:off x="6976577" y="1955547"/>
            <a:ext cx="4285936" cy="324725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>
                <a:srgbClr val="66B231"/>
              </a:buClr>
            </a:pPr>
            <a:r>
              <a:rPr lang="ru-RU" sz="1600" b="1" dirty="0" smtClean="0"/>
              <a:t>Вывод:</a:t>
            </a:r>
          </a:p>
          <a:p>
            <a:pPr eaLnBrk="1" hangingPunct="1">
              <a:lnSpc>
                <a:spcPct val="100000"/>
              </a:lnSpc>
              <a:buClr>
                <a:srgbClr val="66B231"/>
              </a:buClr>
            </a:pPr>
            <a:r>
              <a:rPr lang="ru-RU" sz="1600" dirty="0" smtClean="0"/>
              <a:t>затраты организации на приобретение чистой питьевой воды, а также затраты</a:t>
            </a:r>
            <a:br>
              <a:rPr lang="ru-RU" sz="1600" dirty="0" smtClean="0"/>
            </a:br>
            <a:r>
              <a:rPr lang="ru-RU" sz="1600" dirty="0" smtClean="0"/>
              <a:t>на приобретение и установку кулеров</a:t>
            </a:r>
            <a:br>
              <a:rPr lang="ru-RU" sz="1600" dirty="0" smtClean="0"/>
            </a:br>
            <a:r>
              <a:rPr lang="ru-RU" sz="1600" dirty="0" smtClean="0"/>
              <a:t>и другие аналогичные расходы, связанные с обеспечением нормальных условий труда и мер по технике безопасности, могут быть включены в состав расходов, учитываемых при исчислении налоговой базы по налогу на прибыль организаций, на основании статьи 264 НК РФ с учетом положений статьи 252 НК РФ.</a:t>
            </a:r>
          </a:p>
          <a:p>
            <a:pPr eaLnBrk="1" hangingPunct="1">
              <a:lnSpc>
                <a:spcPct val="100000"/>
              </a:lnSpc>
            </a:pPr>
            <a:endParaRPr lang="ru-RU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409858" y="1955547"/>
            <a:ext cx="21600" cy="3780000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621889" y="380335"/>
            <a:ext cx="10940845" cy="63413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rgbClr val="66B231"/>
                </a:solidFill>
                <a:latin typeface="Segoe UI Semilight"/>
                <a:ea typeface="Segoe UI Semilight"/>
                <a:cs typeface="Segoe UI Semilight"/>
              </a:rPr>
              <a:t>О расходах на услуги самозанятых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5223" y="1131684"/>
            <a:ext cx="10847511" cy="6156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85835" y="1225391"/>
            <a:ext cx="9832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Письмо Минфина России от 26.03.2020 №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03-11-11/24008</a:t>
            </a:r>
            <a:endParaRPr lang="ru-RU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5222" y="2096945"/>
            <a:ext cx="10847512" cy="22615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85835" y="2350574"/>
            <a:ext cx="99044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С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огласно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ст. 15 Федерального закона от 27.11.2018 №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422-ФЗ, организации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, являющиеся налогоплательщиками налога на прибыль, при определении налоговой базы не учитывают расходы, связанные с приобретением товаров (работ, услуг, имущественных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прав)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у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физических лиц, являющихся налогоплательщиками налога на профессиональный доход, при отсутствии чека, сформированного продавцом (исполнителем) в установленном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порядке.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5223" y="4546302"/>
            <a:ext cx="10847512" cy="1703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95057" y="4801171"/>
            <a:ext cx="9985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Вывод: </a:t>
            </a:r>
          </a:p>
          <a:p>
            <a:pPr>
              <a:defRPr/>
            </a:pP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для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организаций наличие чека, сформированного налогоплательщиком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налога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профессиональный доход (продавцом, исполнителем), является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обязательным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для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учета расходов при определении налоговой базы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5445079" y="4358529"/>
            <a:ext cx="1113576" cy="3755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15223" y="3132499"/>
            <a:ext cx="10847512" cy="33497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21889" y="380334"/>
            <a:ext cx="10940845" cy="1674803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dirty="0" smtClean="0"/>
              <a:t>Об учете в доходах кредиторской задолженности</a:t>
            </a:r>
            <a:br>
              <a:rPr lang="ru-RU" sz="3600" dirty="0" smtClean="0"/>
            </a:br>
            <a:r>
              <a:rPr lang="ru-RU" sz="3600" dirty="0" smtClean="0"/>
              <a:t>в связи с ликвидацией (исключением из ЕГРЮЛ) организации-кредитора.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1"/>
          </p:nvPr>
        </p:nvSpPr>
        <p:spPr>
          <a:xfrm>
            <a:off x="1113575" y="3324726"/>
            <a:ext cx="9736197" cy="2965326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ru-RU" b="1" dirty="0"/>
              <a:t>Если кредитор ликвидирован, </a:t>
            </a:r>
            <a:r>
              <a:rPr lang="ru-RU" dirty="0"/>
              <a:t>должник должен включить суммы </a:t>
            </a:r>
            <a:r>
              <a:rPr lang="ru-RU" dirty="0" smtClean="0"/>
              <a:t>долга</a:t>
            </a:r>
            <a:br>
              <a:rPr lang="ru-RU" dirty="0" smtClean="0"/>
            </a:br>
            <a:r>
              <a:rPr lang="ru-RU" dirty="0" smtClean="0"/>
              <a:t>во </a:t>
            </a:r>
            <a:r>
              <a:rPr lang="ru-RU" dirty="0"/>
              <a:t>внереализационные доходы в периоде, когда соответствующая </a:t>
            </a:r>
            <a:r>
              <a:rPr lang="ru-RU" dirty="0" smtClean="0"/>
              <a:t>запись</a:t>
            </a:r>
            <a:br>
              <a:rPr lang="ru-RU" dirty="0" smtClean="0"/>
            </a:br>
            <a:r>
              <a:rPr lang="ru-RU" dirty="0" smtClean="0"/>
              <a:t>внесена </a:t>
            </a:r>
            <a:r>
              <a:rPr lang="ru-RU" dirty="0"/>
              <a:t>в ЕГРЮЛ.</a:t>
            </a:r>
          </a:p>
          <a:p>
            <a:pPr marL="285750" indent="-285750">
              <a:lnSpc>
                <a:spcPct val="100000"/>
              </a:lnSpc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ru-RU" b="1" dirty="0"/>
              <a:t>Если кредитор исключен из реестра по причине:</a:t>
            </a: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— нет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денег на ликвидацию и расходы нельзя перенести на </a:t>
            </a: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учредителей,</a:t>
            </a:r>
            <a:endParaRPr lang="ru-R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— в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реестре есть запись о недостоверных сведениях и с момента ее </a:t>
            </a: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внесения</a:t>
            </a:r>
            <a:b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прошло </a:t>
            </a: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более шести </a:t>
            </a:r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месяцев,</a:t>
            </a:r>
            <a:endParaRPr lang="ru-R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00000"/>
              </a:lnSpc>
              <a:buClr>
                <a:schemeClr val="accent6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задолженность </a:t>
            </a:r>
            <a:r>
              <a:rPr lang="ru-RU" dirty="0"/>
              <a:t>перед ним не списывается и в доходах на дату исключения из </a:t>
            </a:r>
            <a:r>
              <a:rPr lang="ru-RU" dirty="0" smtClean="0"/>
              <a:t>ЕГРЮЛ</a:t>
            </a:r>
            <a:br>
              <a:rPr lang="ru-RU" dirty="0" smtClean="0"/>
            </a:br>
            <a:r>
              <a:rPr lang="ru-RU" dirty="0" smtClean="0"/>
              <a:t>не </a:t>
            </a:r>
            <a:r>
              <a:rPr lang="ru-RU" dirty="0"/>
              <a:t>отражается </a:t>
            </a:r>
          </a:p>
          <a:p>
            <a:pPr>
              <a:lnSpc>
                <a:spcPct val="100000"/>
              </a:lnSpc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5224" y="2286000"/>
            <a:ext cx="10847511" cy="6156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85836" y="2379707"/>
            <a:ext cx="9832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Письмо Минфина России от 07.02.2020 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№03-03-06/2/7955</a:t>
            </a:r>
            <a:endParaRPr lang="ru-RU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Об учете расходов на оплату услуг</a:t>
            </a:r>
            <a:br>
              <a:rPr lang="ru-RU" sz="3600" dirty="0" smtClean="0"/>
            </a:br>
            <a:r>
              <a:rPr lang="ru-RU" sz="3600" dirty="0" smtClean="0"/>
              <a:t>по выбору места в самолете.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5225" y="1768209"/>
            <a:ext cx="10847511" cy="6156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85837" y="1861916"/>
            <a:ext cx="9832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Письмо Минфина России от 25.12.2019 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№03-03-06/1/101535</a:t>
            </a:r>
            <a:endParaRPr lang="ru-RU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5224" y="2693298"/>
            <a:ext cx="10847512" cy="3096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6764" y="3075526"/>
            <a:ext cx="99044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	Учитывая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, что перечень расходов на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командировки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, указанный в пп.12 п.1 ст. 264 НК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РФ,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не является исчерпывающим, а также то, что порядок и размеры возмещения расходов, связанных со служебными командировками, определяются работодателем-организацией коллективным договором или локальным нормативным актом, расходы по оплате услуг за выбор места в самолете могут быть учтены при определении налоговой базы по налогу на прибыль при условии, что возмещение указанных затрат предусмотрено локальным нормативным актом организации, и при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условии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их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документального подтверждения.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625" y="117474"/>
            <a:ext cx="11077575" cy="970661"/>
          </a:xfrm>
        </p:spPr>
        <p:txBody>
          <a:bodyPr/>
          <a:lstStyle/>
          <a:p>
            <a:r>
              <a:rPr lang="ru-RU" sz="3600" dirty="0"/>
              <a:t> </a:t>
            </a:r>
            <a:r>
              <a:rPr lang="ru-RU" sz="3200" dirty="0"/>
              <a:t>О применении ставки налога на прибыль 0% при выплате дивидендов организации, реорганизованной в форме присоединения</a:t>
            </a: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547687" y="1431131"/>
            <a:ext cx="11347450" cy="1017587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cs typeface="Arial" charset="0"/>
              </a:rPr>
              <a:t>Письмо Минфина России от </a:t>
            </a:r>
            <a:r>
              <a:rPr lang="ru-RU" sz="2400" dirty="0" smtClean="0">
                <a:solidFill>
                  <a:schemeClr val="tx1"/>
                </a:solidFill>
                <a:cs typeface="Arial" charset="0"/>
              </a:rPr>
              <a:t>28.02.2020 №03-03-06/2/14649 </a:t>
            </a:r>
            <a:endParaRPr lang="ru-RU" sz="24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80416" y="2603437"/>
            <a:ext cx="11120438" cy="404971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0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charset="0"/>
                <a:cs typeface="Arial" charset="0"/>
              </a:rPr>
              <a:t>Исчисление срока владения на праве собственности имуществом присоединенной организации у присоединившей российской организации начинается с момента внесения в единый государственный реестр юридических лиц записи о прекращении деятельности присоединенного юридического лица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endParaRPr lang="ru-RU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Arial" charset="0"/>
                <a:cs typeface="Arial" charset="0"/>
              </a:rPr>
              <a:t>Соблюдение условий применения ставки налога на прибыль в размере 0 процентов проверяется на день принятия решения о выплате дивидендов</a:t>
            </a:r>
          </a:p>
          <a:p>
            <a:endParaRPr lang="ru-RU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9180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621889" y="380334"/>
            <a:ext cx="10940845" cy="1901139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dirty="0" smtClean="0"/>
              <a:t>О необходимости уплаты пени</a:t>
            </a:r>
            <a:br>
              <a:rPr lang="ru-RU" sz="3600" dirty="0" smtClean="0"/>
            </a:br>
            <a:r>
              <a:rPr lang="ru-RU" sz="3600" dirty="0" smtClean="0"/>
              <a:t>до подачи уточненной декларации «к доплате»</a:t>
            </a:r>
            <a:br>
              <a:rPr lang="ru-RU" sz="3600" dirty="0" smtClean="0"/>
            </a:br>
            <a:r>
              <a:rPr lang="ru-RU" sz="3600" dirty="0" smtClean="0"/>
              <a:t>в связи с уточнением дохода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5223" y="2332947"/>
            <a:ext cx="10847511" cy="9250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085835" y="2435707"/>
            <a:ext cx="9832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Постановление Арбитражного суда Восточно-Сибирского 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округа</a:t>
            </a:r>
          </a:p>
          <a:p>
            <a:pPr>
              <a:defRPr/>
            </a:pP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 </a:t>
            </a:r>
            <a:r>
              <a:rPr lang="ru-RU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11.02.2019 №Ф02-6836/2018 по делу N </a:t>
            </a: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А33-9619/2018</a:t>
            </a:r>
            <a:endParaRPr lang="ru-RU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5222" y="3583961"/>
            <a:ext cx="10847512" cy="2472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936762" y="3920923"/>
            <a:ext cx="99044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	Отклонен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довод Общества о том, что на момент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подачи первичной декларации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у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организации не было документов, которые подтверждали бы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доход.</a:t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Компания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сама оказывала услуги,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а, 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значит, должна была знать, сколько за них получит. Для достоверного отражения дохода ей не требовались документы, подписанные </a:t>
            </a:r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контрагентом.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" r="-7287"/>
          <a:stretch/>
        </p:blipFill>
        <p:spPr>
          <a:xfrm>
            <a:off x="7570957" y="0"/>
            <a:ext cx="4957759" cy="6858000"/>
          </a:xfrm>
          <a:prstGeom prst="rect">
            <a:avLst/>
          </a:prstGeom>
        </p:spPr>
      </p:pic>
      <p:sp>
        <p:nvSpPr>
          <p:cNvPr id="12" name="Заголовок 1">
            <a:extLst>
              <a:ext uri="{FF2B5EF4-FFF2-40B4-BE49-F238E27FC236}">
                <a16:creationId xmlns="" xmlns:a16="http://schemas.microsoft.com/office/drawing/2014/main" id="{56A79616-6272-7A4C-AA2E-A6103523F50F}"/>
              </a:ext>
            </a:extLst>
          </p:cNvPr>
          <p:cNvSpPr txBox="1">
            <a:spLocks/>
          </p:cNvSpPr>
          <p:nvPr/>
        </p:nvSpPr>
        <p:spPr>
          <a:xfrm>
            <a:off x="623393" y="2001358"/>
            <a:ext cx="8876271" cy="3251844"/>
          </a:xfrm>
          <a:prstGeom prst="rect">
            <a:avLst/>
          </a:prstGeom>
        </p:spPr>
        <p:txBody>
          <a:bodyPr vert="horz" lIns="121920" tIns="60960" rIns="121920" bIns="6096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4667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Электронная подпись</a:t>
            </a:r>
          </a:p>
          <a:p>
            <a:pPr>
              <a:lnSpc>
                <a:spcPct val="100000"/>
              </a:lnSpc>
            </a:pPr>
            <a:r>
              <a:rPr lang="ru-RU" sz="4667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изменения в законодательстве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424" y="664936"/>
            <a:ext cx="1849779" cy="5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28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4" t="-399" r="-1341" b="399"/>
          <a:stretch/>
        </p:blipFill>
        <p:spPr>
          <a:xfrm>
            <a:off x="7599523" y="-27384"/>
            <a:ext cx="4640279" cy="6885384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044" y="465071"/>
            <a:ext cx="10793521" cy="6114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Федеральный закон от 27.12.2019 N 476-ФЗ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200" dirty="0"/>
              <a:t>Законопроект № 953580-7 переносит сроки вступления в силу (на подписи )</a:t>
            </a: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ru-RU" sz="4000" dirty="0">
                <a:solidFill>
                  <a:srgbClr val="FF0000"/>
                </a:solidFill>
              </a:rPr>
              <a:t>О ВНЕСЕНИИ ИЗМЕНЕНИЙ В ФЕДЕРАЛЬНЫЙ ЗАКОН "ОБ ЭЛЕКТРОННОЙ ПОДПИСИ" </a:t>
            </a:r>
            <a:r>
              <a:rPr lang="ru-RU" sz="4000" dirty="0"/>
              <a:t>И СТАТЬЮ 1 ФЕДЕРАЛЬНОГО ЗАКОНА "О ЗАЩИТЕ ПРАВ ЮРИДИЧЕСКИХ ЛИЦ И ИНДИВИДУАЛЬНЫХ ПРЕДПРИНИМАТЕЛЕЙ ПРИ ОСУЩЕСТВЛЕНИИ ГОСУДАРСТВЕННОГО КОНТРОЛЯ (НАДЗОРА) И МУНИЦИПАЛЬНОГО КОНТРОЛЯ"</a:t>
            </a: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969861" y="1495138"/>
            <a:ext cx="6195899" cy="45232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FF5100"/>
              </a:buClr>
              <a:buSzPct val="100000"/>
            </a:pPr>
            <a:endParaRPr lang="ru-RU" sz="22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FA99C8FB-2C90-A94F-95F1-8FFB60F1F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498396" y="6579394"/>
            <a:ext cx="1635813" cy="25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19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3" y="548680"/>
            <a:ext cx="10704631" cy="124813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200" b="1" strike="sngStrike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01.07.2020 года</a:t>
            </a:r>
          </a:p>
          <a:p>
            <a:pPr marL="0" indent="0" algn="ctr">
              <a:lnSpc>
                <a:spcPct val="110000"/>
              </a:lnSpc>
              <a:buNone/>
            </a:pPr>
            <a:endParaRPr lang="ru-RU" sz="3200" b="1" strike="sngStrike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467" b="1" spc="267" dirty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01.01.2022 года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 txBox="1">
            <a:spLocks/>
          </p:cNvSpPr>
          <p:nvPr/>
        </p:nvSpPr>
        <p:spPr>
          <a:xfrm>
            <a:off x="1679510" y="2084851"/>
            <a:ext cx="10273141" cy="4608512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u-RU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ru-RU" sz="3733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При выдаче сертификата электронной подписи на юридическое лицо в сертификат  могут быть включены только сведения о ФЛ, имеющим право действовать без доверенности (руководителе). </a:t>
            </a:r>
            <a:endParaRPr lang="ru-RU" sz="3733" dirty="0"/>
          </a:p>
          <a:p>
            <a:pPr marL="0" indent="0">
              <a:lnSpc>
                <a:spcPct val="110000"/>
              </a:lnSpc>
              <a:buNone/>
            </a:pPr>
            <a:endParaRPr lang="ru-RU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38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801688" y="2206177"/>
            <a:ext cx="10421937" cy="272415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dirty="0" smtClean="0">
                <a:solidFill>
                  <a:srgbClr val="000000"/>
                </a:solidFill>
              </a:rPr>
              <a:t>Изменения по налогу на прибыль</a:t>
            </a:r>
            <a:br>
              <a:rPr lang="ru-RU" sz="4800" dirty="0" smtClean="0">
                <a:solidFill>
                  <a:srgbClr val="000000"/>
                </a:solidFill>
              </a:rPr>
            </a:br>
            <a:r>
              <a:rPr lang="ru-RU" sz="4800" dirty="0" smtClean="0">
                <a:solidFill>
                  <a:srgbClr val="000000"/>
                </a:solidFill>
              </a:rPr>
              <a:t>в целях поддержки бизнеса</a:t>
            </a:r>
            <a:br>
              <a:rPr lang="ru-RU" sz="4800" dirty="0" smtClean="0">
                <a:solidFill>
                  <a:srgbClr val="000000"/>
                </a:solidFill>
              </a:rPr>
            </a:br>
            <a:r>
              <a:rPr lang="ru-RU" sz="4800" dirty="0" smtClean="0">
                <a:solidFill>
                  <a:srgbClr val="000000"/>
                </a:solidFill>
              </a:rPr>
              <a:t>в период пандемии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3" y="548680"/>
            <a:ext cx="10704631" cy="140813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200" b="1" strike="sngStrike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01.01.2021 года</a:t>
            </a:r>
          </a:p>
          <a:p>
            <a:pPr marL="0" indent="0" algn="ctr">
              <a:lnSpc>
                <a:spcPct val="110000"/>
              </a:lnSpc>
              <a:buNone/>
            </a:pPr>
            <a:endParaRPr lang="ru-RU" sz="3200" b="1" spc="267" dirty="0" smtClean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200" b="1" spc="267" dirty="0" smtClean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01.01.2022 </a:t>
            </a:r>
            <a:r>
              <a:rPr lang="ru-RU" sz="3200" b="1" spc="267" dirty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года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 txBox="1">
            <a:spLocks/>
          </p:cNvSpPr>
          <p:nvPr/>
        </p:nvSpPr>
        <p:spPr>
          <a:xfrm>
            <a:off x="1679510" y="2084851"/>
            <a:ext cx="10273141" cy="3744416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u-RU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ru-RU" sz="3733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Вступает в действие механизм «электронных доверенностей». </a:t>
            </a:r>
            <a:endParaRPr lang="ru-RU" sz="3733" dirty="0"/>
          </a:p>
          <a:p>
            <a:pPr marL="0" indent="0">
              <a:lnSpc>
                <a:spcPct val="110000"/>
              </a:lnSpc>
              <a:buNone/>
            </a:pPr>
            <a:endParaRPr lang="ru-RU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3" y="548680"/>
            <a:ext cx="10704631" cy="6728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200" b="1" spc="267" dirty="0">
                <a:solidFill>
                  <a:srgbClr val="00B05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01.01.2022 года</a:t>
            </a: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sz="3200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 txBox="1">
            <a:spLocks/>
          </p:cNvSpPr>
          <p:nvPr/>
        </p:nvSpPr>
        <p:spPr>
          <a:xfrm>
            <a:off x="1679510" y="2084851"/>
            <a:ext cx="9744524" cy="3744416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u-RU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ru-RU" sz="3733" spc="267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Сертификаты на ЮЛ выдает только УЦ ФНС и доверенные УЦ</a:t>
            </a:r>
            <a:endParaRPr lang="ru-RU" sz="3733" dirty="0"/>
          </a:p>
          <a:p>
            <a:pPr marL="0" indent="0">
              <a:lnSpc>
                <a:spcPct val="110000"/>
              </a:lnSpc>
              <a:buNone/>
            </a:pPr>
            <a:endParaRPr lang="ru-RU" dirty="0">
              <a:solidFill>
                <a:srgbClr val="FF5100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6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4688" y="916067"/>
            <a:ext cx="8537448" cy="38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680"/>
              </a:spcAft>
            </a:pPr>
            <a:r>
              <a:rPr lang="ru-RU" sz="2400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Появится обязанность УЦ продлить на 3 месяца </a:t>
            </a:r>
            <a:r>
              <a:rPr lang="ru-RU" sz="2400" i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сертификаты</a:t>
            </a:r>
            <a:r>
              <a:rPr lang="ru-RU" sz="2400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срок действия которых истекает в период с момента принятия закона до 1 августа 2020 года.</a:t>
            </a:r>
            <a:endParaRPr lang="ru-RU" sz="2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680"/>
              </a:spcAft>
            </a:pPr>
            <a:r>
              <a:rPr lang="ru-RU" sz="2400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продление возможно без визита в наши офисы в случае если у вас </a:t>
            </a:r>
            <a:r>
              <a:rPr lang="ru-RU" sz="2400" i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сертификат </a:t>
            </a:r>
            <a:r>
              <a:rPr lang="ru-RU" sz="2400" i="1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кэп</a:t>
            </a:r>
            <a:r>
              <a:rPr lang="ru-RU" sz="2400" i="1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истек и данные остались без изменений. вам необходимо подписать им заявление на выпуск нового сертификата. вам будет предоставлен новый </a:t>
            </a:r>
            <a:r>
              <a:rPr lang="ru-RU" sz="2400" i="1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кэп</a:t>
            </a:r>
            <a:r>
              <a:rPr lang="ru-RU" sz="2400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15 месяц с оплатой за 12</a:t>
            </a:r>
            <a:endParaRPr lang="ru-RU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965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34"/>
          <p:cNvPicPr>
            <a:picLocks noChangeAspect="1"/>
          </p:cNvPicPr>
          <p:nvPr/>
        </p:nvPicPr>
        <p:blipFill rotWithShape="1">
          <a:blip r:embed="rId2"/>
          <a:srcRect l="-2" b="11205"/>
          <a:stretch/>
        </p:blipFill>
        <p:spPr bwMode="auto">
          <a:xfrm>
            <a:off x="0" y="0"/>
            <a:ext cx="12192000" cy="544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37"/>
          <p:cNvSpPr txBox="1">
            <a:spLocks noChangeArrowheads="1"/>
          </p:cNvSpPr>
          <p:nvPr/>
        </p:nvSpPr>
        <p:spPr bwMode="auto">
          <a:xfrm>
            <a:off x="838200" y="2266950"/>
            <a:ext cx="10596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5400" b="1">
                <a:solidFill>
                  <a:schemeClr val="bg1"/>
                </a:solidFill>
                <a:latin typeface="Segoe UI Semibold" pitchFamily="34" charset="0"/>
              </a:rPr>
              <a:t>Вопросы?</a:t>
            </a:r>
          </a:p>
        </p:txBody>
      </p:sp>
      <p:sp>
        <p:nvSpPr>
          <p:cNvPr id="9" name="TextBox 10">
            <a:extLst/>
          </p:cNvPr>
          <p:cNvSpPr txBox="1">
            <a:spLocks noChangeArrowheads="1"/>
          </p:cNvSpPr>
          <p:nvPr/>
        </p:nvSpPr>
        <p:spPr bwMode="auto">
          <a:xfrm>
            <a:off x="838200" y="4211637"/>
            <a:ext cx="7294563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000" spc="3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КРИСТИНА ГНЕЗДИЛОВА</a:t>
            </a:r>
            <a:endParaRPr lang="id-ID" altLang="ru-RU" sz="2000" spc="3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838200" y="4659312"/>
            <a:ext cx="72945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altLang="ru-RU" sz="150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Ведущий эксперт</a:t>
            </a:r>
            <a:endParaRPr lang="id-ID" altLang="ru-RU" sz="150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22300" y="381000"/>
            <a:ext cx="1094105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Санитарные расходы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562769" y="1090703"/>
            <a:ext cx="10901362" cy="908050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2000" b="1" dirty="0" smtClean="0"/>
              <a:t>Федеральный закон от 22.04.2020 № 121-ФЗ</a:t>
            </a:r>
          </a:p>
          <a:p>
            <a:pPr eaLnBrk="1" hangingPunct="1">
              <a:spcBef>
                <a:spcPts val="0"/>
              </a:spcBef>
            </a:pPr>
            <a:r>
              <a:rPr lang="ru-RU" sz="2000" b="1" dirty="0" smtClean="0"/>
              <a:t>О внесении изменений в часть вторую Налогового Кодекса РФ</a:t>
            </a:r>
            <a:endParaRPr lang="ru-RU" sz="2000" dirty="0" smtClean="0"/>
          </a:p>
        </p:txBody>
      </p:sp>
      <p:sp>
        <p:nvSpPr>
          <p:cNvPr id="17411" name="Объект 3"/>
          <p:cNvSpPr>
            <a:spLocks noGrp="1"/>
          </p:cNvSpPr>
          <p:nvPr>
            <p:ph idx="10"/>
          </p:nvPr>
        </p:nvSpPr>
        <p:spPr>
          <a:xfrm>
            <a:off x="590491" y="2335185"/>
            <a:ext cx="5473880" cy="4243329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ru-RU" dirty="0" smtClean="0">
                <a:solidFill>
                  <a:srgbClr val="595959"/>
                </a:solidFill>
              </a:rPr>
              <a:t>С 1 января 2020 года при формировании налоговой базы по налогу на прибыль организаций можно учесть:</a:t>
            </a:r>
          </a:p>
          <a:p>
            <a:pPr marL="285750" indent="-28575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затраты на дезинфекцию помещений</a:t>
            </a:r>
            <a:br>
              <a:rPr lang="ru-RU" dirty="0" smtClean="0"/>
            </a:br>
            <a:r>
              <a:rPr lang="ru-RU" dirty="0" smtClean="0"/>
              <a:t>и приобретение приборов, лабораторного оборудования, спецодежды и других средств индивидуальной и коллективной защиты,</a:t>
            </a:r>
            <a:br>
              <a:rPr lang="ru-RU" dirty="0" smtClean="0"/>
            </a:br>
            <a:r>
              <a:rPr lang="ru-RU" dirty="0" smtClean="0"/>
              <a:t>для выполнения требований законодательства</a:t>
            </a:r>
            <a:br>
              <a:rPr lang="ru-RU" dirty="0" smtClean="0"/>
            </a:br>
            <a:r>
              <a:rPr lang="ru-RU" dirty="0" smtClean="0"/>
              <a:t>в связи с распространением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инфекции;</a:t>
            </a:r>
          </a:p>
          <a:p>
            <a:pPr marL="285750" indent="-28575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dirty="0"/>
              <a:t>з</a:t>
            </a:r>
            <a:r>
              <a:rPr lang="ru-RU" dirty="0" smtClean="0"/>
              <a:t>атраты на </a:t>
            </a:r>
            <a:r>
              <a:rPr lang="ru-RU" dirty="0" err="1" smtClean="0"/>
              <a:t>мед.изделия</a:t>
            </a:r>
            <a:r>
              <a:rPr lang="ru-RU" dirty="0" smtClean="0"/>
              <a:t> для диагностики</a:t>
            </a:r>
            <a:br>
              <a:rPr lang="ru-RU" dirty="0" smtClean="0"/>
            </a:br>
            <a:r>
              <a:rPr lang="ru-RU" dirty="0" smtClean="0"/>
              <a:t>и лечения коронавируса;</a:t>
            </a:r>
          </a:p>
          <a:p>
            <a:pPr fontAlgn="base">
              <a:spcAft>
                <a:spcPct val="0"/>
              </a:spcAft>
              <a:buFont typeface="Arial" charset="0"/>
              <a:buNone/>
            </a:pPr>
            <a:endParaRPr lang="ru-RU" dirty="0" smtClean="0"/>
          </a:p>
        </p:txBody>
      </p:sp>
      <p:sp>
        <p:nvSpPr>
          <p:cNvPr id="17412" name="Объект 4"/>
          <p:cNvSpPr>
            <a:spLocks noGrp="1"/>
          </p:cNvSpPr>
          <p:nvPr>
            <p:ph idx="11"/>
          </p:nvPr>
        </p:nvSpPr>
        <p:spPr>
          <a:xfrm>
            <a:off x="6151475" y="2335185"/>
            <a:ext cx="5356225" cy="2866547"/>
          </a:xfrm>
        </p:spPr>
        <p:txBody>
          <a:bodyPr>
            <a:normAutofit/>
          </a:bodyPr>
          <a:lstStyle/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антисептики (</a:t>
            </a:r>
            <a:r>
              <a:rPr lang="ru-RU" dirty="0" err="1" smtClean="0"/>
              <a:t>санитайзеры</a:t>
            </a:r>
            <a:r>
              <a:rPr lang="ru-RU" dirty="0" smtClean="0"/>
              <a:t>), респираторы, градусники, маски, бахилы; </a:t>
            </a:r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сушилки для рук, дозаторы для мыла </a:t>
            </a:r>
            <a:br>
              <a:rPr lang="ru-RU" dirty="0" smtClean="0"/>
            </a:br>
            <a:r>
              <a:rPr lang="ru-RU" dirty="0" smtClean="0"/>
              <a:t>и антисептика, бактерицидные лампы, </a:t>
            </a:r>
            <a:r>
              <a:rPr lang="ru-RU" dirty="0" err="1" smtClean="0"/>
              <a:t>рециркуляторы</a:t>
            </a:r>
            <a:r>
              <a:rPr lang="ru-RU" dirty="0" smtClean="0"/>
              <a:t> воздуха;</a:t>
            </a:r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работы по дополнительной уборке</a:t>
            </a:r>
            <a:br>
              <a:rPr lang="ru-RU" dirty="0" smtClean="0"/>
            </a:br>
            <a:r>
              <a:rPr lang="ru-RU" dirty="0" smtClean="0"/>
              <a:t>и дезинфекции помещений</a:t>
            </a:r>
            <a:r>
              <a:rPr lang="ru-RU" dirty="0"/>
              <a:t>;</a:t>
            </a:r>
            <a:endParaRPr lang="ru-RU" dirty="0" smtClean="0"/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зделия для диагностики и лечения —</a:t>
            </a:r>
            <a:br>
              <a:rPr lang="ru-RU" dirty="0" smtClean="0"/>
            </a:br>
            <a:r>
              <a:rPr lang="ru-RU" dirty="0" smtClean="0"/>
              <a:t>по перечню Правительства.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52561" y="5201732"/>
            <a:ext cx="5061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Постановление Правительства РФ</a:t>
            </a:r>
            <a:br>
              <a:rPr lang="ru-RU" b="1" dirty="0"/>
            </a:br>
            <a:r>
              <a:rPr lang="ru-RU" b="1" dirty="0"/>
              <a:t>от 21.05.2020 N 714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97512" y="2091350"/>
            <a:ext cx="6565837" cy="4766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0" dist="50800" dir="5400000" algn="ctr" rotWithShape="0">
              <a:srgbClr val="000000">
                <a:alpha val="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622300" y="695325"/>
            <a:ext cx="1094105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Документальное подтверждение расходов, возникших по причине пандемии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0"/>
          </p:nvPr>
        </p:nvSpPr>
        <p:spPr>
          <a:xfrm>
            <a:off x="884849" y="3280189"/>
            <a:ext cx="3557870" cy="1065416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ru-RU" sz="2800" dirty="0" smtClean="0"/>
              <a:t>Первичные</a:t>
            </a:r>
            <a:br>
              <a:rPr lang="ru-RU" sz="2800" dirty="0" smtClean="0"/>
            </a:br>
            <a:r>
              <a:rPr lang="ru-RU" sz="2800" dirty="0" smtClean="0"/>
              <a:t>документы</a:t>
            </a:r>
          </a:p>
        </p:txBody>
      </p:sp>
      <p:sp>
        <p:nvSpPr>
          <p:cNvPr id="18435" name="Объект 3"/>
          <p:cNvSpPr>
            <a:spLocks noGrp="1"/>
          </p:cNvSpPr>
          <p:nvPr>
            <p:ph idx="11"/>
          </p:nvPr>
        </p:nvSpPr>
        <p:spPr>
          <a:xfrm>
            <a:off x="5477269" y="2708587"/>
            <a:ext cx="5568038" cy="3366286"/>
          </a:xfrm>
          <a:ln>
            <a:noFill/>
          </a:ln>
        </p:spPr>
        <p:txBody>
          <a:bodyPr>
            <a:normAutofit/>
          </a:bodyPr>
          <a:lstStyle/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Внутренние документы,</a:t>
            </a:r>
            <a:br>
              <a:rPr lang="ru-RU" dirty="0" smtClean="0"/>
            </a:br>
            <a:r>
              <a:rPr lang="ru-RU" dirty="0" smtClean="0"/>
              <a:t>связанные с закупкой товаров и услуг:</a:t>
            </a:r>
          </a:p>
          <a:p>
            <a:pPr eaLnBrk="1" hangingPunct="1">
              <a:buClr>
                <a:srgbClr val="66B231"/>
              </a:buClr>
            </a:pPr>
            <a:r>
              <a:rPr lang="ru-RU" dirty="0" smtClean="0"/>
              <a:t>	приказы, справки, расчеты,</a:t>
            </a:r>
          </a:p>
          <a:p>
            <a:pPr eaLnBrk="1" hangingPunct="1">
              <a:buClr>
                <a:srgbClr val="66B231"/>
              </a:buClr>
            </a:pPr>
            <a:r>
              <a:rPr lang="ru-RU" dirty="0" smtClean="0"/>
              <a:t>	распоряжения, положения о проведении</a:t>
            </a:r>
            <a:br>
              <a:rPr lang="ru-RU" dirty="0" smtClean="0"/>
            </a:br>
            <a:r>
              <a:rPr lang="ru-RU" dirty="0" smtClean="0"/>
              <a:t>	профилактических мероприятий.</a:t>
            </a:r>
          </a:p>
          <a:p>
            <a:pPr marL="285750" indent="-285750" eaLnBrk="1" hangingPunct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Документы по уничтожению сырья и товаров</a:t>
            </a:r>
            <a:br>
              <a:rPr lang="ru-RU" dirty="0" smtClean="0"/>
            </a:br>
            <a:r>
              <a:rPr lang="ru-RU" dirty="0" smtClean="0"/>
              <a:t>с истекшим сроком годности.</a:t>
            </a:r>
          </a:p>
          <a:p>
            <a:pPr marL="285750" indent="-285750" eaLnBrk="1" hangingPunct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Приказы о простое.</a:t>
            </a:r>
          </a:p>
          <a:p>
            <a:pPr marL="285750" indent="-285750" eaLnBrk="1" hangingPunct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Распоряжения об отмене командировок.</a:t>
            </a:r>
          </a:p>
        </p:txBody>
      </p:sp>
      <p:sp>
        <p:nvSpPr>
          <p:cNvPr id="5" name="Плюс 4"/>
          <p:cNvSpPr/>
          <p:nvPr/>
        </p:nvSpPr>
        <p:spPr>
          <a:xfrm>
            <a:off x="3414867" y="3333252"/>
            <a:ext cx="910989" cy="906462"/>
          </a:xfrm>
          <a:prstGeom prst="mathPlus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83106" y="3404099"/>
            <a:ext cx="21600" cy="811857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650875" y="445191"/>
            <a:ext cx="10390077" cy="90805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600" dirty="0" smtClean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На что сослаться</a:t>
            </a:r>
            <a:br>
              <a:rPr lang="ru-RU" sz="3600" dirty="0" smtClean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ru-RU" sz="3600" dirty="0" smtClean="0">
                <a:solidFill>
                  <a:srgbClr val="66B23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в приказах и распоряжениях</a:t>
            </a:r>
          </a:p>
        </p:txBody>
      </p:sp>
      <p:sp>
        <p:nvSpPr>
          <p:cNvPr id="19458" name="Объект 3"/>
          <p:cNvSpPr>
            <a:spLocks noGrp="1"/>
          </p:cNvSpPr>
          <p:nvPr>
            <p:ph idx="10"/>
          </p:nvPr>
        </p:nvSpPr>
        <p:spPr>
          <a:xfrm>
            <a:off x="650875" y="2017274"/>
            <a:ext cx="10201275" cy="2835384"/>
          </a:xfrm>
        </p:spPr>
        <p:txBody>
          <a:bodyPr>
            <a:normAutofit/>
          </a:bodyPr>
          <a:lstStyle/>
          <a:p>
            <a:pPr marL="342900" indent="-34290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Указы Президента о ведении (продлении) нерабочих дней;</a:t>
            </a:r>
            <a:br>
              <a:rPr lang="ru-RU" sz="2000" dirty="0" smtClean="0"/>
            </a:br>
            <a:endParaRPr lang="ru-RU" sz="2000" dirty="0" smtClean="0"/>
          </a:p>
          <a:p>
            <a:pPr marL="342900" indent="-34290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Постановления Правительства регулирующие вопросы деятельности бизнеса, связанные с </a:t>
            </a:r>
            <a:r>
              <a:rPr lang="ru-RU" sz="2000" dirty="0" err="1" smtClean="0"/>
              <a:t>коронавирусом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endParaRPr lang="ru-RU" sz="2000" dirty="0" smtClean="0"/>
          </a:p>
          <a:p>
            <a:pPr marL="342900" indent="-34290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Постановления главного санитарного врача РФ;</a:t>
            </a:r>
            <a:br>
              <a:rPr lang="ru-RU" sz="2000" dirty="0" smtClean="0"/>
            </a:br>
            <a:endParaRPr lang="ru-RU" sz="2000" dirty="0" smtClean="0"/>
          </a:p>
          <a:p>
            <a:pPr marL="342900" indent="-342900" fontAlgn="base">
              <a:spcAft>
                <a:spcPct val="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НПА Субъектов РФ.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22300" y="381001"/>
            <a:ext cx="7563525" cy="596774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Авансовые платежи в 2020 году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622300" y="1092924"/>
            <a:ext cx="7534950" cy="44036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/>
              <a:t>Федеральный закон от 22.04.2020 № 121-ФЗ</a:t>
            </a:r>
          </a:p>
        </p:txBody>
      </p:sp>
      <p:sp>
        <p:nvSpPr>
          <p:cNvPr id="20483" name="Объект 3"/>
          <p:cNvSpPr>
            <a:spLocks noGrp="1"/>
          </p:cNvSpPr>
          <p:nvPr>
            <p:ph idx="10"/>
          </p:nvPr>
        </p:nvSpPr>
        <p:spPr>
          <a:xfrm>
            <a:off x="622300" y="2252663"/>
            <a:ext cx="5356225" cy="4186175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ru-RU" sz="2000" dirty="0" smtClean="0"/>
              <a:t>На </a:t>
            </a:r>
            <a:r>
              <a:rPr lang="ru-RU" sz="2000" b="1" dirty="0" smtClean="0"/>
              <a:t>2020</a:t>
            </a:r>
            <a:r>
              <a:rPr lang="ru-RU" sz="2000" dirty="0" smtClean="0"/>
              <a:t> год повышена предельная величина доходов для уплаты только квартальных авансовых платежей:</a:t>
            </a:r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2000" dirty="0" smtClean="0"/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2000" dirty="0" smtClean="0"/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ru-RU" sz="2000" dirty="0" smtClean="0"/>
              <a:t>С 15 до 25 млн. рублей </a:t>
            </a:r>
          </a:p>
        </p:txBody>
      </p:sp>
      <p:sp>
        <p:nvSpPr>
          <p:cNvPr id="20484" name="Объект 4"/>
          <p:cNvSpPr>
            <a:spLocks noGrp="1"/>
          </p:cNvSpPr>
          <p:nvPr>
            <p:ph idx="11"/>
          </p:nvPr>
        </p:nvSpPr>
        <p:spPr>
          <a:xfrm>
            <a:off x="6013450" y="2252663"/>
            <a:ext cx="5765108" cy="42179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000" i="1" dirty="0" smtClean="0"/>
              <a:t>Определяется как средняя величина доходов от реализации за квартал по итогам предыдущих четырех кварталов:</a:t>
            </a:r>
          </a:p>
          <a:p>
            <a:pPr marL="342900" indent="-342900" eaLnBrk="1" hangingPunct="1">
              <a:lnSpc>
                <a:spcPct val="100000"/>
              </a:lnSpc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1ый период применения —</a:t>
            </a:r>
            <a:br>
              <a:rPr lang="ru-RU" sz="2000" dirty="0" smtClean="0"/>
            </a:br>
            <a:r>
              <a:rPr lang="ru-RU" sz="2000" dirty="0" smtClean="0"/>
              <a:t>1 кв. 2020 года;</a:t>
            </a:r>
          </a:p>
          <a:p>
            <a:pPr marL="342900" indent="-342900" eaLnBrk="1" hangingPunct="1">
              <a:lnSpc>
                <a:spcPct val="100000"/>
              </a:lnSpc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/>
              <a:t>п</a:t>
            </a:r>
            <a:r>
              <a:rPr lang="ru-RU" sz="2000" dirty="0" smtClean="0"/>
              <a:t>оследний —</a:t>
            </a:r>
            <a:br>
              <a:rPr lang="ru-RU" sz="2000" dirty="0" smtClean="0"/>
            </a:br>
            <a:r>
              <a:rPr lang="ru-RU" sz="2000" dirty="0" smtClean="0"/>
              <a:t>9 месяцев 2020 года (4квартал).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20485" name="Shape 4638"/>
          <p:cNvSpPr>
            <a:spLocks/>
          </p:cNvSpPr>
          <p:nvPr/>
        </p:nvSpPr>
        <p:spPr bwMode="auto">
          <a:xfrm>
            <a:off x="3866151" y="3974470"/>
            <a:ext cx="1075821" cy="1054304"/>
          </a:xfrm>
          <a:custGeom>
            <a:avLst/>
            <a:gdLst>
              <a:gd name="T0" fmla="*/ 116697 w 120000"/>
              <a:gd name="T1" fmla="*/ 0 h 120000"/>
              <a:gd name="T2" fmla="*/ 116697 w 120000"/>
              <a:gd name="T3" fmla="*/ 0 h 120000"/>
              <a:gd name="T4" fmla="*/ 84110 w 120000"/>
              <a:gd name="T5" fmla="*/ 0 h 120000"/>
              <a:gd name="T6" fmla="*/ 81027 w 120000"/>
              <a:gd name="T7" fmla="*/ 3082 h 120000"/>
              <a:gd name="T8" fmla="*/ 84110 w 120000"/>
              <a:gd name="T9" fmla="*/ 6385 h 120000"/>
              <a:gd name="T10" fmla="*/ 103706 w 120000"/>
              <a:gd name="T11" fmla="*/ 6385 h 120000"/>
              <a:gd name="T12" fmla="*/ 38972 w 120000"/>
              <a:gd name="T13" fmla="*/ 68036 h 120000"/>
              <a:gd name="T14" fmla="*/ 38972 w 120000"/>
              <a:gd name="T15" fmla="*/ 74642 h 120000"/>
              <a:gd name="T16" fmla="*/ 45357 w 120000"/>
              <a:gd name="T17" fmla="*/ 74642 h 120000"/>
              <a:gd name="T18" fmla="*/ 110091 w 120000"/>
              <a:gd name="T19" fmla="*/ 12990 h 120000"/>
              <a:gd name="T20" fmla="*/ 110091 w 120000"/>
              <a:gd name="T21" fmla="*/ 32366 h 120000"/>
              <a:gd name="T22" fmla="*/ 116697 w 120000"/>
              <a:gd name="T23" fmla="*/ 38972 h 120000"/>
              <a:gd name="T24" fmla="*/ 119779 w 120000"/>
              <a:gd name="T25" fmla="*/ 32366 h 120000"/>
              <a:gd name="T26" fmla="*/ 119779 w 120000"/>
              <a:gd name="T27" fmla="*/ 3082 h 120000"/>
              <a:gd name="T28" fmla="*/ 116697 w 120000"/>
              <a:gd name="T29" fmla="*/ 0 h 120000"/>
              <a:gd name="T30" fmla="*/ 110091 w 120000"/>
              <a:gd name="T31" fmla="*/ 103706 h 120000"/>
              <a:gd name="T32" fmla="*/ 110091 w 120000"/>
              <a:gd name="T33" fmla="*/ 103706 h 120000"/>
              <a:gd name="T34" fmla="*/ 103706 w 120000"/>
              <a:gd name="T35" fmla="*/ 110091 h 120000"/>
              <a:gd name="T36" fmla="*/ 16073 w 120000"/>
              <a:gd name="T37" fmla="*/ 110091 h 120000"/>
              <a:gd name="T38" fmla="*/ 6385 w 120000"/>
              <a:gd name="T39" fmla="*/ 103706 h 120000"/>
              <a:gd name="T40" fmla="*/ 6385 w 120000"/>
              <a:gd name="T41" fmla="*/ 16073 h 120000"/>
              <a:gd name="T42" fmla="*/ 16073 w 120000"/>
              <a:gd name="T43" fmla="*/ 6385 h 120000"/>
              <a:gd name="T44" fmla="*/ 64733 w 120000"/>
              <a:gd name="T45" fmla="*/ 6385 h 120000"/>
              <a:gd name="T46" fmla="*/ 64733 w 120000"/>
              <a:gd name="T47" fmla="*/ 0 h 120000"/>
              <a:gd name="T48" fmla="*/ 16073 w 120000"/>
              <a:gd name="T49" fmla="*/ 0 h 120000"/>
              <a:gd name="T50" fmla="*/ 0 w 120000"/>
              <a:gd name="T51" fmla="*/ 19376 h 120000"/>
              <a:gd name="T52" fmla="*/ 0 w 120000"/>
              <a:gd name="T53" fmla="*/ 103706 h 120000"/>
              <a:gd name="T54" fmla="*/ 16073 w 120000"/>
              <a:gd name="T55" fmla="*/ 119779 h 120000"/>
              <a:gd name="T56" fmla="*/ 100403 w 120000"/>
              <a:gd name="T57" fmla="*/ 119779 h 120000"/>
              <a:gd name="T58" fmla="*/ 119779 w 120000"/>
              <a:gd name="T59" fmla="*/ 103706 h 120000"/>
              <a:gd name="T60" fmla="*/ 119779 w 120000"/>
              <a:gd name="T61" fmla="*/ 55045 h 120000"/>
              <a:gd name="T62" fmla="*/ 110091 w 120000"/>
              <a:gd name="T63" fmla="*/ 55045 h 120000"/>
              <a:gd name="T64" fmla="*/ 110091 w 120000"/>
              <a:gd name="T65" fmla="*/ 103706 h 12000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20000"/>
              <a:gd name="T100" fmla="*/ 0 h 120000"/>
              <a:gd name="T101" fmla="*/ 120000 w 120000"/>
              <a:gd name="T102" fmla="*/ 120000 h 12000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20000" h="120000" extrusionOk="0">
                <a:moveTo>
                  <a:pt x="116697" y="0"/>
                </a:moveTo>
                <a:lnTo>
                  <a:pt x="116697" y="0"/>
                </a:lnTo>
                <a:cubicBezTo>
                  <a:pt x="84110" y="0"/>
                  <a:pt x="84110" y="0"/>
                  <a:pt x="84110" y="0"/>
                </a:cubicBezTo>
                <a:cubicBezTo>
                  <a:pt x="84110" y="0"/>
                  <a:pt x="81027" y="0"/>
                  <a:pt x="81027" y="3082"/>
                </a:cubicBezTo>
                <a:cubicBezTo>
                  <a:pt x="81027" y="6385"/>
                  <a:pt x="84110" y="6385"/>
                  <a:pt x="84110" y="6385"/>
                </a:cubicBezTo>
                <a:cubicBezTo>
                  <a:pt x="103706" y="6385"/>
                  <a:pt x="103706" y="6385"/>
                  <a:pt x="103706" y="6385"/>
                </a:cubicBezTo>
                <a:cubicBezTo>
                  <a:pt x="38972" y="68036"/>
                  <a:pt x="38972" y="68036"/>
                  <a:pt x="38972" y="68036"/>
                </a:cubicBezTo>
                <a:cubicBezTo>
                  <a:pt x="38972" y="71339"/>
                  <a:pt x="38972" y="74642"/>
                  <a:pt x="38972" y="74642"/>
                </a:cubicBezTo>
                <a:cubicBezTo>
                  <a:pt x="42055" y="77724"/>
                  <a:pt x="42055" y="77724"/>
                  <a:pt x="45357" y="74642"/>
                </a:cubicBezTo>
                <a:cubicBezTo>
                  <a:pt x="110091" y="12990"/>
                  <a:pt x="110091" y="12990"/>
                  <a:pt x="110091" y="12990"/>
                </a:cubicBezTo>
                <a:cubicBezTo>
                  <a:pt x="110091" y="32366"/>
                  <a:pt x="110091" y="32366"/>
                  <a:pt x="110091" y="32366"/>
                </a:cubicBezTo>
                <a:cubicBezTo>
                  <a:pt x="110091" y="35669"/>
                  <a:pt x="113394" y="38972"/>
                  <a:pt x="116697" y="38972"/>
                </a:cubicBezTo>
                <a:cubicBezTo>
                  <a:pt x="116697" y="38972"/>
                  <a:pt x="119779" y="35669"/>
                  <a:pt x="119779" y="32366"/>
                </a:cubicBezTo>
                <a:cubicBezTo>
                  <a:pt x="119779" y="3082"/>
                  <a:pt x="119779" y="3082"/>
                  <a:pt x="119779" y="3082"/>
                </a:cubicBezTo>
                <a:cubicBezTo>
                  <a:pt x="119779" y="0"/>
                  <a:pt x="116697" y="0"/>
                  <a:pt x="116697" y="0"/>
                </a:cubicBezTo>
                <a:close/>
                <a:moveTo>
                  <a:pt x="110091" y="103706"/>
                </a:moveTo>
                <a:lnTo>
                  <a:pt x="110091" y="103706"/>
                </a:lnTo>
                <a:cubicBezTo>
                  <a:pt x="110091" y="107009"/>
                  <a:pt x="107009" y="110091"/>
                  <a:pt x="103706" y="110091"/>
                </a:cubicBezTo>
                <a:cubicBezTo>
                  <a:pt x="16073" y="110091"/>
                  <a:pt x="16073" y="110091"/>
                  <a:pt x="16073" y="110091"/>
                </a:cubicBezTo>
                <a:cubicBezTo>
                  <a:pt x="9688" y="110091"/>
                  <a:pt x="6385" y="107009"/>
                  <a:pt x="6385" y="103706"/>
                </a:cubicBezTo>
                <a:cubicBezTo>
                  <a:pt x="6385" y="16073"/>
                  <a:pt x="6385" y="16073"/>
                  <a:pt x="6385" y="16073"/>
                </a:cubicBezTo>
                <a:cubicBezTo>
                  <a:pt x="6385" y="12990"/>
                  <a:pt x="12990" y="6385"/>
                  <a:pt x="16073" y="6385"/>
                </a:cubicBezTo>
                <a:cubicBezTo>
                  <a:pt x="64733" y="6385"/>
                  <a:pt x="64733" y="6385"/>
                  <a:pt x="64733" y="6385"/>
                </a:cubicBezTo>
                <a:cubicBezTo>
                  <a:pt x="64733" y="0"/>
                  <a:pt x="64733" y="0"/>
                  <a:pt x="64733" y="0"/>
                </a:cubicBezTo>
                <a:cubicBezTo>
                  <a:pt x="16073" y="0"/>
                  <a:pt x="16073" y="0"/>
                  <a:pt x="16073" y="0"/>
                </a:cubicBezTo>
                <a:cubicBezTo>
                  <a:pt x="6385" y="0"/>
                  <a:pt x="0" y="9688"/>
                  <a:pt x="0" y="19376"/>
                </a:cubicBezTo>
                <a:cubicBezTo>
                  <a:pt x="0" y="103706"/>
                  <a:pt x="0" y="103706"/>
                  <a:pt x="0" y="103706"/>
                </a:cubicBezTo>
                <a:cubicBezTo>
                  <a:pt x="0" y="113394"/>
                  <a:pt x="6385" y="119779"/>
                  <a:pt x="16073" y="119779"/>
                </a:cubicBezTo>
                <a:cubicBezTo>
                  <a:pt x="100403" y="119779"/>
                  <a:pt x="100403" y="119779"/>
                  <a:pt x="100403" y="119779"/>
                </a:cubicBezTo>
                <a:cubicBezTo>
                  <a:pt x="110091" y="119779"/>
                  <a:pt x="119779" y="113394"/>
                  <a:pt x="119779" y="103706"/>
                </a:cubicBezTo>
                <a:cubicBezTo>
                  <a:pt x="119779" y="55045"/>
                  <a:pt x="119779" y="55045"/>
                  <a:pt x="119779" y="55045"/>
                </a:cubicBezTo>
                <a:cubicBezTo>
                  <a:pt x="110091" y="55045"/>
                  <a:pt x="110091" y="55045"/>
                  <a:pt x="110091" y="55045"/>
                </a:cubicBezTo>
                <a:lnTo>
                  <a:pt x="110091" y="103706"/>
                </a:lnTo>
                <a:close/>
              </a:path>
            </a:pathLst>
          </a:custGeom>
          <a:solidFill>
            <a:srgbClr val="66B231"/>
          </a:solidFill>
          <a:ln w="9525">
            <a:noFill/>
            <a:round/>
            <a:headEnd/>
            <a:tailEnd/>
          </a:ln>
        </p:spPr>
        <p:txBody>
          <a:bodyPr lIns="45713" tIns="22850" rIns="45713" bIns="22850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22300" y="381756"/>
            <a:ext cx="7743102" cy="60582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Авансовые платежи в 2020 году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622300" y="1092924"/>
            <a:ext cx="7743102" cy="41900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/>
              <a:t>Федеральный закон от 22.04.2020 № 121-ФЗ</a:t>
            </a:r>
          </a:p>
        </p:txBody>
      </p:sp>
      <p:sp>
        <p:nvSpPr>
          <p:cNvPr id="21507" name="Объект 3"/>
          <p:cNvSpPr>
            <a:spLocks noGrp="1"/>
          </p:cNvSpPr>
          <p:nvPr>
            <p:ph idx="10"/>
          </p:nvPr>
        </p:nvSpPr>
        <p:spPr>
          <a:xfrm>
            <a:off x="622300" y="2171009"/>
            <a:ext cx="4511015" cy="2730500"/>
          </a:xfrm>
        </p:spPr>
        <p:txBody>
          <a:bodyPr/>
          <a:lstStyle/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ru-RU" sz="2000" dirty="0" smtClean="0"/>
              <a:t>Налогоплательщики, уплачивающие в 2020 году ежемесячные авансовые платежи в течение отчетного периода, вправе перейти на уплату ежемесячных авансовых платежей исходя из фактической прибыли:</a:t>
            </a:r>
            <a:endParaRPr lang="ru-RU" sz="2000" dirty="0" smtClean="0">
              <a:solidFill>
                <a:srgbClr val="595959"/>
              </a:solidFill>
            </a:endParaRPr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2000" dirty="0" smtClean="0"/>
          </a:p>
          <a:p>
            <a:pPr fontAlgn="base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ru-RU" sz="2000" dirty="0" smtClean="0"/>
          </a:p>
        </p:txBody>
      </p:sp>
      <p:sp>
        <p:nvSpPr>
          <p:cNvPr id="21508" name="Объект 4"/>
          <p:cNvSpPr>
            <a:spLocks noGrp="1"/>
          </p:cNvSpPr>
          <p:nvPr>
            <p:ph idx="11"/>
          </p:nvPr>
        </p:nvSpPr>
        <p:spPr>
          <a:xfrm>
            <a:off x="6303161" y="2171008"/>
            <a:ext cx="5356225" cy="3810755"/>
          </a:xfrm>
        </p:spPr>
        <p:txBody>
          <a:bodyPr>
            <a:normAutofit/>
          </a:bodyPr>
          <a:lstStyle/>
          <a:p>
            <a:pPr marL="342900" indent="-34290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i="1" dirty="0" smtClean="0"/>
              <a:t>Переход необходимо отразить</a:t>
            </a:r>
            <a:br>
              <a:rPr lang="ru-RU" sz="2000" i="1" dirty="0" smtClean="0"/>
            </a:br>
            <a:r>
              <a:rPr lang="ru-RU" sz="2000" i="1" dirty="0" smtClean="0"/>
              <a:t>в учетной политике;</a:t>
            </a:r>
          </a:p>
          <a:p>
            <a:pPr marL="342900" indent="-34290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Первый период применения —</a:t>
            </a:r>
            <a:br>
              <a:rPr lang="ru-RU" sz="2000" dirty="0" smtClean="0"/>
            </a:br>
            <a:r>
              <a:rPr lang="ru-RU" sz="2000" dirty="0" smtClean="0"/>
              <a:t>4 мес. 2020 года;</a:t>
            </a:r>
          </a:p>
          <a:p>
            <a:pPr marL="342900" indent="-34290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Последний </a:t>
            </a:r>
            <a:r>
              <a:rPr lang="ru-RU" sz="2000" dirty="0"/>
              <a:t>—</a:t>
            </a:r>
            <a:r>
              <a:rPr lang="ru-RU" sz="2000" dirty="0" smtClean="0"/>
              <a:t> 12 месяцев 2020 года;</a:t>
            </a:r>
          </a:p>
          <a:p>
            <a:pPr marL="342900" indent="-34290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Срок подачи уведомления — 20 число месяца окончания отчетного периода;</a:t>
            </a:r>
          </a:p>
          <a:p>
            <a:pPr marL="342900" indent="-34290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Форма и формат уведомления — письмо ФНС России от 22.04.2020</a:t>
            </a:r>
            <a:br>
              <a:rPr lang="ru-RU" sz="2000" dirty="0" smtClean="0"/>
            </a:br>
            <a:r>
              <a:rPr lang="ru-RU" sz="2000" dirty="0" smtClean="0"/>
              <a:t>№СД-4-3/6802@.</a:t>
            </a:r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marL="285750" indent="-285750" eaLnBrk="1" hangingPunct="1">
              <a:buClr>
                <a:srgbClr val="66B231"/>
              </a:buClr>
              <a:buFont typeface="Arial" panose="020B0604020202020204" pitchFamily="34" charset="0"/>
              <a:buChar char="•"/>
            </a:pPr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884758" y="2163772"/>
            <a:ext cx="21600" cy="3420000"/>
          </a:xfrm>
          <a:prstGeom prst="rect">
            <a:avLst/>
          </a:prstGeom>
          <a:solidFill>
            <a:srgbClr val="66B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21889" y="380334"/>
            <a:ext cx="10940845" cy="651761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66B231"/>
                </a:solidFill>
                <a:latin typeface="Segoe UI Semilight"/>
                <a:ea typeface="Segoe UI Semilight"/>
                <a:cs typeface="Segoe UI Semilight"/>
              </a:rPr>
              <a:t>Налогообложение субсидий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387" y="1513817"/>
            <a:ext cx="8737058" cy="2886167"/>
          </a:xfrm>
        </p:spPr>
        <p:txBody>
          <a:bodyPr rtlCol="0">
            <a:noAutofit/>
          </a:bodyPr>
          <a:lstStyle/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Clr>
                <a:srgbClr val="66B231"/>
              </a:buClr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Субсидии</a:t>
            </a:r>
            <a:r>
              <a:rPr lang="ru-RU" sz="2000" dirty="0"/>
              <a:t> </a:t>
            </a:r>
            <a:r>
              <a:rPr lang="ru-RU" sz="2000" dirty="0" smtClean="0"/>
              <a:t>(безвозмездная </a:t>
            </a:r>
            <a:r>
              <a:rPr lang="ru-RU" sz="2000" dirty="0"/>
              <a:t>помощь</a:t>
            </a:r>
            <a:r>
              <a:rPr lang="ru-RU" sz="2000" dirty="0" smtClean="0"/>
              <a:t>),</a:t>
            </a:r>
            <a:br>
              <a:rPr lang="ru-RU" sz="2000" dirty="0" smtClean="0"/>
            </a:br>
            <a:r>
              <a:rPr lang="ru-RU" sz="2000" dirty="0" smtClean="0"/>
              <a:t>полученные </a:t>
            </a:r>
            <a:r>
              <a:rPr lang="ru-RU" sz="2000" dirty="0"/>
              <a:t>из федерального бюджета в связи с распространением коронавируса не </a:t>
            </a:r>
            <a:r>
              <a:rPr lang="ru-RU" sz="2000" dirty="0" smtClean="0"/>
              <a:t>учитываются </a:t>
            </a:r>
            <a:r>
              <a:rPr lang="ru-RU" sz="2000" dirty="0"/>
              <a:t>по налогу на прибыль и </a:t>
            </a:r>
            <a:r>
              <a:rPr lang="ru-RU" sz="2000" dirty="0" smtClean="0"/>
              <a:t>УСН</a:t>
            </a:r>
            <a:r>
              <a:rPr lang="ru-RU" sz="2000" dirty="0"/>
              <a:t>,</a:t>
            </a:r>
            <a:r>
              <a:rPr lang="ru-RU" sz="2000" dirty="0" smtClean="0"/>
              <a:t> </a:t>
            </a:r>
            <a:r>
              <a:rPr lang="ru-RU" sz="2000" dirty="0"/>
              <a:t>НДФЛ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  <a:p>
            <a:pPr marL="342900" indent="-342900" eaLnBrk="1" fontAlgn="auto" hangingPunct="1">
              <a:lnSpc>
                <a:spcPct val="100000"/>
              </a:lnSpc>
              <a:spcAft>
                <a:spcPts val="0"/>
              </a:spcAft>
              <a:buClr>
                <a:srgbClr val="66B231"/>
              </a:buClr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Нормы касаются только МСП из пострадавших </a:t>
            </a:r>
            <a:r>
              <a:rPr lang="ru-RU" sz="2000" dirty="0" smtClean="0"/>
              <a:t>отраслей.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179673" y="323115"/>
            <a:ext cx="10940845" cy="651761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66B231"/>
                </a:solidFill>
                <a:latin typeface="Segoe UI Semilight"/>
                <a:ea typeface="Segoe UI Semilight"/>
                <a:cs typeface="Segoe UI Semilight"/>
              </a:rPr>
              <a:t>Налогообложение списанных кредитов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889" y="1806425"/>
            <a:ext cx="8737058" cy="4960135"/>
          </a:xfrm>
        </p:spPr>
        <p:txBody>
          <a:bodyPr rtlCol="0">
            <a:noAutofit/>
          </a:bodyPr>
          <a:lstStyle/>
          <a:p>
            <a:r>
              <a:rPr lang="ru-RU" sz="2000" dirty="0"/>
              <a:t>Доходы в виде сумм прекращенных обязательств по уплате задолженности по кредиту и (или) начисленным процентам по </a:t>
            </a:r>
            <a:r>
              <a:rPr lang="ru-RU" sz="2000" dirty="0" smtClean="0"/>
              <a:t>кредитному </a:t>
            </a:r>
            <a:r>
              <a:rPr lang="ru-RU" sz="2000" dirty="0"/>
              <a:t>договору </a:t>
            </a:r>
          </a:p>
          <a:p>
            <a:r>
              <a:rPr lang="ru-RU" sz="2000" dirty="0"/>
              <a:t> </a:t>
            </a:r>
          </a:p>
          <a:p>
            <a:r>
              <a:rPr lang="ru-RU" sz="2000" b="1" dirty="0"/>
              <a:t>при выполнении следующих условий</a:t>
            </a:r>
            <a:r>
              <a:rPr lang="ru-RU" sz="2000" dirty="0"/>
              <a:t>:</a:t>
            </a:r>
          </a:p>
          <a:p>
            <a:r>
              <a:rPr lang="ru-RU" sz="2000" dirty="0"/>
              <a:t>кредит предоставлен налогоплательщику в 2020 году на возобновление деятельности или на неотложные нужды для поддержки и сохранения занятости;</a:t>
            </a:r>
          </a:p>
          <a:p>
            <a:r>
              <a:rPr lang="ru-RU" sz="2000" dirty="0"/>
              <a:t>в отношении кредитного договора кредитной организации предоставляется (предоставлялась) субсидия по процентной ставке в порядке, установленном Правительством РФ.</a:t>
            </a:r>
          </a:p>
          <a:p>
            <a:r>
              <a:rPr lang="ru-RU" sz="2000" dirty="0"/>
              <a:t>Кредитная организация представляет налогоплательщику информацию о предоставлении в отношении кредита субсидии по процентной ставке в порядке, согласованном между кредитной организацией и налогоплательщиком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12161" y="1064770"/>
            <a:ext cx="10940845" cy="65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0" i="0" kern="1200">
                <a:solidFill>
                  <a:srgbClr val="66B231"/>
                </a:solidFill>
                <a:latin typeface="Segoe UI Semilight" panose="020B0402040204020203" pitchFamily="34" charset="0"/>
                <a:ea typeface="+mj-ea"/>
                <a:cs typeface="Segoe UI Semilight" panose="020B0402040204020203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/>
            <a:r>
              <a:rPr lang="ru-RU" sz="3600" dirty="0" smtClean="0">
                <a:solidFill>
                  <a:schemeClr val="tx1"/>
                </a:solidFill>
                <a:latin typeface="Segoe UI Semilight"/>
                <a:ea typeface="Segoe UI Semilight"/>
                <a:cs typeface="Segoe UI Semilight"/>
              </a:rPr>
              <a:t>Не учитываются в доходах в целях налога на прибыль</a:t>
            </a:r>
            <a:r>
              <a:rPr lang="ru-RU" sz="3600" dirty="0" smtClean="0">
                <a:latin typeface="Segoe UI Semilight"/>
                <a:ea typeface="Segoe UI Semilight"/>
                <a:cs typeface="Segoe UI Semiligh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9952838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650</Words>
  <Application>Microsoft Office PowerPoint</Application>
  <PresentationFormat>Произвольный</PresentationFormat>
  <Paragraphs>125</Paragraphs>
  <Slides>23</Slides>
  <Notes>6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Изменения по налогу на прибыль в целях поддержки бизнеса в период пандемии</vt:lpstr>
      <vt:lpstr>Санитарные расходы</vt:lpstr>
      <vt:lpstr>Документальное подтверждение расходов, возникших по причине пандемии</vt:lpstr>
      <vt:lpstr>Слайд 5</vt:lpstr>
      <vt:lpstr>Авансовые платежи в 2020 году</vt:lpstr>
      <vt:lpstr>Авансовые платежи в 2020 году</vt:lpstr>
      <vt:lpstr>Налогообложение субсидий</vt:lpstr>
      <vt:lpstr>Налогообложение списанных кредитов</vt:lpstr>
      <vt:lpstr>Актуальные разъяснения Минфина и ФНС по налогу на прибыль организаций</vt:lpstr>
      <vt:lpstr>О расходах на приобретение питьевой воды</vt:lpstr>
      <vt:lpstr>О расходах на услуги самозанятых</vt:lpstr>
      <vt:lpstr>Об учете в доходах кредиторской задолженности в связи с ликвидацией (исключением из ЕГРЮЛ) организации-кредитора.</vt:lpstr>
      <vt:lpstr>Об учете расходов на оплату услуг по выбору места в самолете.</vt:lpstr>
      <vt:lpstr> О применении ставки налога на прибыль 0% при выплате дивидендов организации, реорганизованной в форме присоединения</vt:lpstr>
      <vt:lpstr>О необходимости уплаты пени до подачи уточненной декларации «к доплате» в связи с уточнением дохода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Администратор</cp:lastModifiedBy>
  <cp:revision>92</cp:revision>
  <dcterms:created xsi:type="dcterms:W3CDTF">2019-05-30T06:26:59Z</dcterms:created>
  <dcterms:modified xsi:type="dcterms:W3CDTF">2020-06-05T09:23:45Z</dcterms:modified>
</cp:coreProperties>
</file>